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7" r:id="rId12"/>
    <p:sldId id="276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6" roundtripDataSignature="AMtx7mgqOjpfH7e+V2mVN2shDfzqMNYE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7930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162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8645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3240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1870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3030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1405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3265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9214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971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807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1452139" y="1436476"/>
            <a:ext cx="9966960" cy="496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5400"/>
            </a:pPr>
            <a:r>
              <a:rPr lang="pt-BR" sz="3959" b="1" dirty="0">
                <a:solidFill>
                  <a:schemeClr val="accent4"/>
                </a:solidFill>
              </a:rPr>
              <a:t/>
            </a:r>
            <a:br>
              <a:rPr lang="pt-BR" sz="3959" b="1" dirty="0">
                <a:solidFill>
                  <a:schemeClr val="accent4"/>
                </a:solidFill>
              </a:rPr>
            </a:br>
            <a:r>
              <a:rPr lang="pt-BR" sz="3959" b="1" dirty="0" smtClean="0">
                <a:solidFill>
                  <a:schemeClr val="accent4"/>
                </a:solidFill>
              </a:rPr>
              <a:t/>
            </a:r>
            <a:br>
              <a:rPr lang="pt-BR" sz="3959" b="1" dirty="0" smtClean="0">
                <a:solidFill>
                  <a:schemeClr val="accent4"/>
                </a:solidFill>
              </a:rPr>
            </a:br>
            <a:r>
              <a:rPr lang="pt-BR" sz="3959" b="1" dirty="0" smtClean="0">
                <a:solidFill>
                  <a:schemeClr val="accent4"/>
                </a:solidFill>
              </a:rPr>
              <a:t/>
            </a:r>
            <a:br>
              <a:rPr lang="pt-BR" sz="3959" b="1" dirty="0" smtClean="0">
                <a:solidFill>
                  <a:schemeClr val="accent4"/>
                </a:solidFill>
              </a:rPr>
            </a:br>
            <a:r>
              <a:rPr lang="pt-BR" sz="3959" b="1" dirty="0">
                <a:solidFill>
                  <a:schemeClr val="accent4"/>
                </a:solidFill>
              </a:rPr>
              <a:t/>
            </a:r>
            <a:br>
              <a:rPr lang="pt-BR" sz="3959" b="1" dirty="0">
                <a:solidFill>
                  <a:schemeClr val="accent4"/>
                </a:solidFill>
              </a:rPr>
            </a:br>
            <a:r>
              <a:rPr lang="pt-BR" sz="3959" b="1" dirty="0" smtClean="0">
                <a:solidFill>
                  <a:schemeClr val="accent4"/>
                </a:solidFill>
              </a:rPr>
              <a:t/>
            </a:r>
            <a:br>
              <a:rPr lang="pt-BR" sz="3959" b="1" dirty="0" smtClean="0">
                <a:solidFill>
                  <a:schemeClr val="accent4"/>
                </a:solidFill>
              </a:rPr>
            </a:br>
            <a:r>
              <a:rPr lang="pt-BR" sz="3959" b="1" dirty="0">
                <a:solidFill>
                  <a:schemeClr val="accent4"/>
                </a:solidFill>
              </a:rPr>
              <a:t/>
            </a:r>
            <a:br>
              <a:rPr lang="pt-BR" sz="3959" b="1" dirty="0">
                <a:solidFill>
                  <a:schemeClr val="accent4"/>
                </a:solidFill>
              </a:rPr>
            </a:br>
            <a:r>
              <a:rPr lang="pt-BR" sz="3959" b="1" dirty="0">
                <a:solidFill>
                  <a:schemeClr val="tx1"/>
                </a:solidFill>
              </a:rPr>
              <a:t>REUNIÃO </a:t>
            </a:r>
            <a:r>
              <a:rPr lang="pt-BR" sz="3959" b="1" dirty="0" smtClean="0">
                <a:solidFill>
                  <a:schemeClr val="tx1"/>
                </a:solidFill>
              </a:rPr>
              <a:t>EXTRAORDINÁRIA</a:t>
            </a:r>
            <a:r>
              <a:rPr lang="pt-BR" sz="3959" dirty="0">
                <a:solidFill>
                  <a:schemeClr val="tx1"/>
                </a:solidFill>
              </a:rPr>
              <a:t/>
            </a:r>
            <a:br>
              <a:rPr lang="pt-BR" sz="3959" dirty="0">
                <a:solidFill>
                  <a:schemeClr val="tx1"/>
                </a:solidFill>
              </a:rPr>
            </a:br>
            <a:r>
              <a:rPr lang="pt-BR" sz="3959" dirty="0" smtClean="0">
                <a:solidFill>
                  <a:schemeClr val="tx1"/>
                </a:solidFill>
              </a:rPr>
              <a:t/>
            </a:r>
            <a:br>
              <a:rPr lang="pt-BR" sz="3959" dirty="0" smtClean="0">
                <a:solidFill>
                  <a:schemeClr val="tx1"/>
                </a:solidFill>
              </a:rPr>
            </a:br>
            <a:r>
              <a:rPr lang="pt-BR" sz="3959" dirty="0" smtClean="0">
                <a:solidFill>
                  <a:schemeClr val="tx1"/>
                </a:solidFill>
              </a:rPr>
              <a:t>Balanço </a:t>
            </a:r>
            <a:r>
              <a:rPr lang="pt-BR" sz="3959" dirty="0">
                <a:solidFill>
                  <a:schemeClr val="tx1"/>
                </a:solidFill>
              </a:rPr>
              <a:t>da Gestão 2018/2020</a:t>
            </a:r>
            <a:br>
              <a:rPr lang="pt-BR" sz="3959" dirty="0">
                <a:solidFill>
                  <a:schemeClr val="tx1"/>
                </a:solidFill>
              </a:rPr>
            </a:br>
            <a:r>
              <a:rPr lang="pt-BR" sz="3959" dirty="0">
                <a:solidFill>
                  <a:schemeClr val="tx1"/>
                </a:solidFill>
              </a:rPr>
              <a:t>Posse dos eleitos para </a:t>
            </a:r>
            <a:r>
              <a:rPr lang="pt-BR" sz="3959" dirty="0" smtClean="0">
                <a:solidFill>
                  <a:schemeClr val="tx1"/>
                </a:solidFill>
              </a:rPr>
              <a:t>a Gestão </a:t>
            </a:r>
            <a:r>
              <a:rPr lang="pt-BR" sz="3959" dirty="0">
                <a:solidFill>
                  <a:schemeClr val="tx1"/>
                </a:solidFill>
              </a:rPr>
              <a:t>2021/2023</a:t>
            </a:r>
            <a:r>
              <a:rPr lang="pt-BR" sz="3959" b="1" dirty="0" smtClean="0">
                <a:solidFill>
                  <a:schemeClr val="tx1"/>
                </a:solidFill>
              </a:rPr>
              <a:t/>
            </a:r>
            <a:br>
              <a:rPr lang="pt-BR" sz="3959" b="1" dirty="0" smtClean="0">
                <a:solidFill>
                  <a:schemeClr val="tx1"/>
                </a:solidFill>
              </a:rPr>
            </a:br>
            <a:r>
              <a:rPr lang="pt-BR" sz="3959" b="1" dirty="0" smtClean="0">
                <a:solidFill>
                  <a:schemeClr val="tx1"/>
                </a:solidFill>
              </a:rPr>
              <a:t/>
            </a:r>
            <a:br>
              <a:rPr lang="pt-BR" sz="3959" b="1" dirty="0" smtClean="0">
                <a:solidFill>
                  <a:schemeClr val="tx1"/>
                </a:solidFill>
              </a:rPr>
            </a:br>
            <a:r>
              <a:rPr lang="pt-BR" sz="2700" dirty="0" smtClean="0">
                <a:solidFill>
                  <a:schemeClr val="tx1"/>
                </a:solidFill>
              </a:rPr>
              <a:t>30 de janeiro de 2021</a:t>
            </a:r>
            <a:br>
              <a:rPr lang="pt-BR" sz="2700" dirty="0" smtClean="0">
                <a:solidFill>
                  <a:schemeClr val="tx1"/>
                </a:solidFill>
              </a:rPr>
            </a:br>
            <a:r>
              <a:rPr lang="pt-BR" sz="2700" dirty="0" smtClean="0">
                <a:solidFill>
                  <a:schemeClr val="tx1"/>
                </a:solidFill>
              </a:rPr>
              <a:t>Google </a:t>
            </a:r>
            <a:r>
              <a:rPr lang="pt-BR" sz="2700" dirty="0" err="1" smtClean="0">
                <a:solidFill>
                  <a:schemeClr val="tx1"/>
                </a:solidFill>
              </a:rPr>
              <a:t>Meet</a:t>
            </a:r>
            <a:endParaRPr sz="2700" dirty="0">
              <a:solidFill>
                <a:schemeClr val="tx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98" y="95599"/>
            <a:ext cx="1630283" cy="16954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1148198" cy="1194126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194061" y="1541273"/>
            <a:ext cx="9539925" cy="401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47700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Wingdings" panose="05000000000000000000" pitchFamily="2" charset="2"/>
              <a:buChar char="§"/>
            </a:pPr>
            <a:r>
              <a:rPr lang="pt-BR" sz="2600" b="1" dirty="0" smtClean="0">
                <a:solidFill>
                  <a:schemeClr val="tx1"/>
                </a:solidFill>
              </a:rPr>
              <a:t>Criação do Grupo</a:t>
            </a:r>
            <a:r>
              <a:rPr lang="pt-BR" sz="2600" dirty="0" smtClean="0">
                <a:solidFill>
                  <a:schemeClr val="tx1"/>
                </a:solidFill>
              </a:rPr>
              <a:t> – Portaria n. 1 de 7 de março de 2018</a:t>
            </a:r>
          </a:p>
          <a:p>
            <a:pPr marL="647700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Wingdings" panose="05000000000000000000" pitchFamily="2" charset="2"/>
              <a:buChar char="§"/>
            </a:pPr>
            <a:r>
              <a:rPr lang="pt-BR" sz="2600" b="1" dirty="0" smtClean="0">
                <a:solidFill>
                  <a:schemeClr val="tx1"/>
                </a:solidFill>
              </a:rPr>
              <a:t>Indicação dos membros da Coordenadoria Temporária </a:t>
            </a:r>
            <a:r>
              <a:rPr lang="pt-BR" sz="2600" dirty="0" smtClean="0">
                <a:solidFill>
                  <a:schemeClr val="tx1"/>
                </a:solidFill>
              </a:rPr>
              <a:t>- Portaria n. 2 de 12 de março de 2018: </a:t>
            </a:r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/>
                </a:solidFill>
              </a:rPr>
              <a:t>José Ronaldo Vieira – coordenador</a:t>
            </a:r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/>
                </a:solidFill>
              </a:rPr>
              <a:t>Maria Aparecida de Assis Marks – </a:t>
            </a:r>
            <a:r>
              <a:rPr lang="pt-BR" sz="2400" dirty="0">
                <a:solidFill>
                  <a:schemeClr val="tx1"/>
                </a:solidFill>
              </a:rPr>
              <a:t>v</a:t>
            </a:r>
            <a:r>
              <a:rPr lang="pt-BR" sz="2400" dirty="0" smtClean="0">
                <a:solidFill>
                  <a:schemeClr val="tx1"/>
                </a:solidFill>
              </a:rPr>
              <a:t>ice coordenador</a:t>
            </a:r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/>
                </a:solidFill>
              </a:rPr>
              <a:t>Cristiany Ferreira Borges – primeiro-secretário</a:t>
            </a:r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/>
                </a:solidFill>
              </a:rPr>
              <a:t>Najla Bastos de Melo – segundo secretária</a:t>
            </a:r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/>
                </a:solidFill>
              </a:rPr>
              <a:t>Patricia Coelho Ferreira Meneses da Silva – consultor </a:t>
            </a:r>
            <a:r>
              <a:rPr lang="pt-BR" sz="2400" i="1" dirty="0" smtClean="0">
                <a:solidFill>
                  <a:schemeClr val="tx1"/>
                </a:solidFill>
              </a:rPr>
              <a:t>ad hoc</a:t>
            </a:r>
          </a:p>
          <a:p>
            <a:pPr marL="647700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endParaRPr lang="pt-BR" sz="3000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637348" y="178340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None/>
            </a:pP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BALANÇO DA GESTÃO 2018/2020</a:t>
            </a:r>
            <a:endParaRPr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808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1148198" cy="1194126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194061" y="1541273"/>
            <a:ext cx="9539925" cy="401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47700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Wingdings" panose="05000000000000000000" pitchFamily="2" charset="2"/>
              <a:buChar char="§"/>
            </a:pPr>
            <a:r>
              <a:rPr lang="pt-BR" sz="2800" b="1" dirty="0" smtClean="0"/>
              <a:t>17 de maio de 2018 </a:t>
            </a:r>
            <a:r>
              <a:rPr lang="pt-BR" sz="2800" dirty="0" smtClean="0"/>
              <a:t>- </a:t>
            </a:r>
            <a:r>
              <a:rPr lang="pt-BR" sz="2800" dirty="0">
                <a:solidFill>
                  <a:schemeClr val="tx1"/>
                </a:solidFill>
              </a:rPr>
              <a:t>p</a:t>
            </a:r>
            <a:r>
              <a:rPr lang="pt-BR" sz="2800" dirty="0" smtClean="0">
                <a:solidFill>
                  <a:schemeClr val="tx1"/>
                </a:solidFill>
              </a:rPr>
              <a:t>osse </a:t>
            </a:r>
            <a:r>
              <a:rPr lang="pt-BR" sz="2800" dirty="0">
                <a:solidFill>
                  <a:schemeClr val="tx1"/>
                </a:solidFill>
              </a:rPr>
              <a:t>dos eleitos para a Gestão </a:t>
            </a:r>
            <a:r>
              <a:rPr lang="pt-BR" sz="2800" dirty="0" smtClean="0">
                <a:solidFill>
                  <a:schemeClr val="tx1"/>
                </a:solidFill>
              </a:rPr>
              <a:t>2018/2020:</a:t>
            </a:r>
            <a:endParaRPr lang="pt-BR" sz="2800" dirty="0" smtClean="0"/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</a:rPr>
              <a:t>José Ronaldo Vieira – coordenador</a:t>
            </a:r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</a:rPr>
              <a:t>Maria Aparecida de Assis Marks – </a:t>
            </a:r>
            <a:r>
              <a:rPr lang="pt-BR" sz="2400" dirty="0" err="1" smtClean="0">
                <a:solidFill>
                  <a:schemeClr val="tx1"/>
                </a:solidFill>
              </a:rPr>
              <a:t>vice-coordenador</a:t>
            </a:r>
            <a:endParaRPr lang="pt-BR" sz="2400" dirty="0">
              <a:solidFill>
                <a:schemeClr val="tx1"/>
              </a:solidFill>
            </a:endParaRPr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</a:rPr>
              <a:t>Cristiany Ferreira Borges – </a:t>
            </a:r>
            <a:r>
              <a:rPr lang="pt-BR" sz="2400" dirty="0" smtClean="0">
                <a:solidFill>
                  <a:schemeClr val="tx1"/>
                </a:solidFill>
              </a:rPr>
              <a:t>primeiro secretário</a:t>
            </a:r>
            <a:endParaRPr lang="pt-BR" sz="2400" dirty="0">
              <a:solidFill>
                <a:schemeClr val="tx1"/>
              </a:solidFill>
            </a:endParaRPr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</a:rPr>
              <a:t>Roberta Penha e Silva </a:t>
            </a:r>
            <a:r>
              <a:rPr lang="pt-BR" sz="2400" dirty="0">
                <a:solidFill>
                  <a:schemeClr val="tx1"/>
                </a:solidFill>
              </a:rPr>
              <a:t>Marins </a:t>
            </a:r>
            <a:r>
              <a:rPr lang="pt-BR" sz="2400" dirty="0" smtClean="0">
                <a:solidFill>
                  <a:schemeClr val="tx1"/>
                </a:solidFill>
              </a:rPr>
              <a:t>– </a:t>
            </a:r>
            <a:r>
              <a:rPr lang="pt-BR" sz="2400" dirty="0">
                <a:solidFill>
                  <a:schemeClr val="tx1"/>
                </a:solidFill>
              </a:rPr>
              <a:t>segundo </a:t>
            </a:r>
            <a:r>
              <a:rPr lang="pt-BR" sz="2400" dirty="0" smtClean="0">
                <a:solidFill>
                  <a:schemeClr val="tx1"/>
                </a:solidFill>
              </a:rPr>
              <a:t>secretário</a:t>
            </a:r>
            <a:endParaRPr lang="pt-BR" sz="2400" dirty="0">
              <a:solidFill>
                <a:schemeClr val="tx1"/>
              </a:solidFill>
            </a:endParaRPr>
          </a:p>
          <a:p>
            <a:pPr marL="1254125" lvl="2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/>
                </a:solidFill>
              </a:rPr>
              <a:t>Patricia Coelho Ferreira Meneses da Silva – consultor </a:t>
            </a:r>
            <a:r>
              <a:rPr lang="pt-BR" sz="2400" i="1" dirty="0">
                <a:solidFill>
                  <a:schemeClr val="tx1"/>
                </a:solidFill>
              </a:rPr>
              <a:t>ad </a:t>
            </a:r>
            <a:r>
              <a:rPr lang="pt-BR" sz="2400" i="1" dirty="0" smtClean="0">
                <a:solidFill>
                  <a:schemeClr val="tx1"/>
                </a:solidFill>
              </a:rPr>
              <a:t>hoc</a:t>
            </a:r>
            <a:endParaRPr lang="pt-BR" sz="2400" i="1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637348" y="178340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None/>
            </a:pP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BALANÇO DA GESTÃO 2018/2020</a:t>
            </a:r>
            <a:endParaRPr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904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1148198" cy="1194126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194061" y="1541273"/>
            <a:ext cx="9539925" cy="401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47700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Wingdings" panose="05000000000000000000" pitchFamily="2" charset="2"/>
              <a:buChar char="§"/>
            </a:pPr>
            <a:r>
              <a:rPr lang="pt-BR" sz="2800" b="1" dirty="0" smtClean="0"/>
              <a:t>Criação de Grupos de Trabalho:</a:t>
            </a:r>
          </a:p>
          <a:p>
            <a:pPr marL="990600" lvl="1" indent="-3429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Regimento </a:t>
            </a:r>
            <a:r>
              <a:rPr lang="pt-BR" sz="2400" dirty="0"/>
              <a:t>Interno e Plano de </a:t>
            </a:r>
            <a:r>
              <a:rPr lang="pt-BR" sz="2400" dirty="0" smtClean="0"/>
              <a:t>Metas</a:t>
            </a:r>
            <a:r>
              <a:rPr lang="pt-BR" sz="2400" dirty="0"/>
              <a:t> </a:t>
            </a:r>
            <a:r>
              <a:rPr lang="pt-BR" sz="2400" dirty="0" smtClean="0"/>
              <a:t>(Thiago – Coordenador).</a:t>
            </a:r>
            <a:endParaRPr lang="pt-BR" sz="2400" dirty="0"/>
          </a:p>
          <a:p>
            <a:pPr marL="990600" lvl="1" indent="-3429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Divulgação </a:t>
            </a:r>
            <a:r>
              <a:rPr lang="pt-BR" sz="2400" dirty="0"/>
              <a:t>e </a:t>
            </a:r>
            <a:r>
              <a:rPr lang="pt-BR" sz="2400" dirty="0" smtClean="0"/>
              <a:t>Marketing (Maria Aparecida – Coordenadora)</a:t>
            </a:r>
            <a:endParaRPr lang="pt-BR" sz="2400" dirty="0"/>
          </a:p>
          <a:p>
            <a:pPr marL="990600" lvl="1" indent="-3429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Cursos </a:t>
            </a:r>
            <a:r>
              <a:rPr lang="pt-BR" sz="2400" dirty="0"/>
              <a:t>e </a:t>
            </a:r>
            <a:r>
              <a:rPr lang="pt-BR" sz="2400" dirty="0" smtClean="0"/>
              <a:t>eventos (Cristiany – Coordenadora)</a:t>
            </a:r>
            <a:endParaRPr lang="pt-BR" sz="2400" dirty="0"/>
          </a:p>
          <a:p>
            <a:pPr marL="990600" lvl="1" indent="-3429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Formação </a:t>
            </a:r>
            <a:r>
              <a:rPr lang="pt-BR" sz="2400" dirty="0"/>
              <a:t>do bibliotecário </a:t>
            </a:r>
            <a:r>
              <a:rPr lang="pt-BR" sz="2400" dirty="0" smtClean="0"/>
              <a:t>jurídica (Tereza – Coordenadora)</a:t>
            </a:r>
            <a:r>
              <a:rPr lang="pt-BR" sz="2400" dirty="0"/>
              <a:t> </a:t>
            </a:r>
            <a:endParaRPr lang="pt-BR" sz="2400" dirty="0"/>
          </a:p>
          <a:p>
            <a:pPr marL="990600" lvl="1" indent="-3429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Requisitos </a:t>
            </a:r>
            <a:r>
              <a:rPr lang="pt-BR" sz="2400" dirty="0"/>
              <a:t>para bases de dados </a:t>
            </a:r>
            <a:r>
              <a:rPr lang="pt-BR" sz="2400" dirty="0" smtClean="0"/>
              <a:t>jurídicas</a:t>
            </a:r>
            <a:r>
              <a:rPr lang="pt-BR" sz="2400" dirty="0"/>
              <a:t> </a:t>
            </a:r>
            <a:r>
              <a:rPr lang="pt-BR" sz="2400" dirty="0" smtClean="0"/>
              <a:t>(Roberta – Coordenadora)</a:t>
            </a:r>
            <a:r>
              <a:rPr lang="pt-BR" sz="2400" dirty="0"/>
              <a:t> </a:t>
            </a:r>
            <a:endParaRPr lang="pt-BR" sz="2400" dirty="0"/>
          </a:p>
          <a:p>
            <a:pPr marL="990600" lvl="1" indent="-3429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Repositório digital</a:t>
            </a:r>
            <a:r>
              <a:rPr lang="pt-BR" sz="2400" dirty="0"/>
              <a:t> </a:t>
            </a:r>
            <a:r>
              <a:rPr lang="pt-BR" sz="2400" dirty="0" smtClean="0"/>
              <a:t>(</a:t>
            </a:r>
            <a:r>
              <a:rPr lang="pt-BR" sz="2400" dirty="0" err="1" smtClean="0"/>
              <a:t>Edilenice</a:t>
            </a:r>
            <a:r>
              <a:rPr lang="pt-BR" sz="2400" dirty="0" smtClean="0"/>
              <a:t> – Coordenadora)</a:t>
            </a:r>
            <a:r>
              <a:rPr lang="pt-BR" sz="2400" dirty="0"/>
              <a:t/>
            </a:r>
            <a:br>
              <a:rPr lang="pt-BR" sz="2400" dirty="0"/>
            </a:br>
            <a:endParaRPr lang="pt-BR" sz="2400" i="1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637348" y="178340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None/>
            </a:pP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AÇÕES DA </a:t>
            </a: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2018/2020</a:t>
            </a:r>
            <a:endParaRPr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721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1148198" cy="1194126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354317" y="1842931"/>
            <a:ext cx="9539925" cy="401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47700" indent="-457200" algn="l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SzPts val="3000"/>
              <a:buFont typeface="Wingdings" panose="05000000000000000000" pitchFamily="2" charset="2"/>
              <a:buChar char="§"/>
            </a:pPr>
            <a:r>
              <a:rPr lang="pt-BR" sz="2600" b="1" dirty="0" smtClean="0"/>
              <a:t>Criação do regulamento do Grupo </a:t>
            </a:r>
            <a:r>
              <a:rPr lang="pt-BR" sz="2600" dirty="0" smtClean="0"/>
              <a:t>– Resolução n. 1 de 21 de novembro de 2018</a:t>
            </a:r>
          </a:p>
          <a:p>
            <a:pPr marL="647700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Wingdings" panose="05000000000000000000" pitchFamily="2" charset="2"/>
              <a:buChar char="§"/>
            </a:pPr>
            <a:r>
              <a:rPr lang="pt-BR" sz="2600" b="1" dirty="0" smtClean="0"/>
              <a:t>Criação de páginas nas redes sociais</a:t>
            </a:r>
            <a:r>
              <a:rPr lang="pt-BR" sz="2600" dirty="0" smtClean="0"/>
              <a:t>:</a:t>
            </a:r>
          </a:p>
          <a:p>
            <a:pPr marL="1104900" lvl="1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600" dirty="0" err="1" smtClean="0"/>
              <a:t>Facebook</a:t>
            </a:r>
            <a:r>
              <a:rPr lang="pt-BR" sz="2600" dirty="0"/>
              <a:t> </a:t>
            </a:r>
            <a:r>
              <a:rPr lang="pt-BR" sz="2600" dirty="0" smtClean="0"/>
              <a:t>(718 seguidores)</a:t>
            </a:r>
            <a:endParaRPr lang="pt-BR" sz="2600" dirty="0"/>
          </a:p>
          <a:p>
            <a:pPr marL="1104900" lvl="1" indent="-457200" algn="l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600" dirty="0" smtClean="0"/>
              <a:t>Instagram (726 seguidores)</a:t>
            </a:r>
          </a:p>
          <a:p>
            <a:pPr marL="533400" indent="-342900" algn="l">
              <a:lnSpc>
                <a:spcPct val="100000"/>
              </a:lnSpc>
              <a:spcBef>
                <a:spcPts val="1800"/>
              </a:spcBef>
              <a:buSzPts val="3000"/>
              <a:buFont typeface="Wingdings" panose="05000000000000000000" pitchFamily="2" charset="2"/>
              <a:buChar char="§"/>
            </a:pPr>
            <a:r>
              <a:rPr lang="pt-BR" sz="2600" b="1" dirty="0" smtClean="0"/>
              <a:t>Criação do site do GIDJ-DF</a:t>
            </a:r>
          </a:p>
          <a:p>
            <a:pPr marL="533400" indent="-342900" algn="l">
              <a:lnSpc>
                <a:spcPct val="100000"/>
              </a:lnSpc>
              <a:spcBef>
                <a:spcPts val="1800"/>
              </a:spcBef>
              <a:buSzPts val="3000"/>
              <a:buFont typeface="Wingdings" panose="05000000000000000000" pitchFamily="2" charset="2"/>
              <a:buChar char="§"/>
            </a:pPr>
            <a:endParaRPr lang="pt-BR" sz="2600" dirty="0" smtClean="0"/>
          </a:p>
          <a:p>
            <a:pPr marL="190500" indent="0" algn="l">
              <a:lnSpc>
                <a:spcPct val="100000"/>
              </a:lnSpc>
              <a:spcBef>
                <a:spcPts val="1800"/>
              </a:spcBef>
              <a:buSzPts val="3000"/>
            </a:pPr>
            <a:r>
              <a:rPr lang="pt-BR" sz="2400" dirty="0"/>
              <a:t/>
            </a:r>
            <a:br>
              <a:rPr lang="pt-BR" sz="2400" dirty="0"/>
            </a:br>
            <a:endParaRPr lang="pt-BR" sz="2400" i="1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637348" y="178340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None/>
            </a:pP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AÇÕES DA </a:t>
            </a: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2018/2020</a:t>
            </a:r>
            <a:endParaRPr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66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1148198" cy="1194126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335462" y="1421384"/>
            <a:ext cx="9539925" cy="401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47700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Wingdings" panose="05000000000000000000" pitchFamily="2" charset="2"/>
              <a:buChar char="§"/>
            </a:pPr>
            <a:r>
              <a:rPr lang="pt-BR" sz="2600" b="1" dirty="0" smtClean="0"/>
              <a:t>Realização de eventos: </a:t>
            </a:r>
          </a:p>
          <a:p>
            <a:pPr marL="1104900" lvl="1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600" dirty="0"/>
              <a:t>Workshop </a:t>
            </a:r>
            <a:r>
              <a:rPr lang="pt-BR" sz="2600" dirty="0" smtClean="0"/>
              <a:t>A </a:t>
            </a:r>
            <a:r>
              <a:rPr lang="pt-BR" sz="2600" dirty="0"/>
              <a:t>Inteligência Artificial aplicada </a:t>
            </a:r>
            <a:r>
              <a:rPr lang="pt-BR" sz="2600" dirty="0"/>
              <a:t>às Bibliotecas</a:t>
            </a:r>
            <a:r>
              <a:rPr lang="pt-BR" sz="2600" dirty="0" smtClean="0"/>
              <a:t>” (26 </a:t>
            </a:r>
            <a:r>
              <a:rPr lang="pt-BR" sz="2600" dirty="0"/>
              <a:t>de março de 2019, no Tribunal </a:t>
            </a:r>
            <a:r>
              <a:rPr lang="pt-BR" sz="2600" dirty="0"/>
              <a:t>de Contas </a:t>
            </a:r>
            <a:r>
              <a:rPr lang="pt-BR" sz="2600" dirty="0"/>
              <a:t>da </a:t>
            </a:r>
            <a:r>
              <a:rPr lang="pt-BR" sz="2600" dirty="0" smtClean="0"/>
              <a:t>União)</a:t>
            </a:r>
            <a:endParaRPr lang="pt-BR" sz="2600" dirty="0"/>
          </a:p>
          <a:p>
            <a:pPr marL="1104900" lvl="1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600" dirty="0"/>
              <a:t>P</a:t>
            </a:r>
            <a:r>
              <a:rPr lang="pt-BR" sz="2600" dirty="0"/>
              <a:t>articipação </a:t>
            </a:r>
            <a:r>
              <a:rPr lang="pt-BR" sz="2600" dirty="0"/>
              <a:t>na organização do 6º Seminário Nacional </a:t>
            </a:r>
            <a:r>
              <a:rPr lang="pt-BR" sz="2600" dirty="0"/>
              <a:t>de Documentação </a:t>
            </a:r>
            <a:r>
              <a:rPr lang="pt-BR" sz="2600" dirty="0"/>
              <a:t>e Informação </a:t>
            </a:r>
            <a:r>
              <a:rPr lang="pt-BR" sz="2600" dirty="0" smtClean="0"/>
              <a:t>Jurídicas (</a:t>
            </a:r>
            <a:r>
              <a:rPr lang="pt-BR" sz="2600" dirty="0"/>
              <a:t>01 a 04 de outubro de </a:t>
            </a:r>
            <a:r>
              <a:rPr lang="pt-BR" sz="2600" dirty="0" smtClean="0"/>
              <a:t>2019)</a:t>
            </a:r>
          </a:p>
          <a:p>
            <a:pPr marL="1104900" lvl="1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600" dirty="0" smtClean="0"/>
              <a:t>Live – As bibliotecas e os desafios atuais: relatos de experiência (22 de junho de 2020)</a:t>
            </a:r>
          </a:p>
          <a:p>
            <a:pPr marL="1104900" lvl="1" indent="-457200" algn="l">
              <a:lnSpc>
                <a:spcPct val="100000"/>
              </a:lnSpc>
              <a:spcBef>
                <a:spcPts val="1800"/>
              </a:spcBef>
              <a:buSzPts val="3000"/>
              <a:buFont typeface="Arial" panose="020B0604020202020204" pitchFamily="34" charset="0"/>
              <a:buChar char="•"/>
            </a:pPr>
            <a:r>
              <a:rPr lang="pt-BR" sz="2600" dirty="0" smtClean="0"/>
              <a:t>Live – </a:t>
            </a:r>
            <a:r>
              <a:rPr lang="pt-BR" sz="2600" dirty="0" err="1" smtClean="0"/>
              <a:t>Bibliotalk</a:t>
            </a:r>
            <a:r>
              <a:rPr lang="pt-BR" sz="2600" dirty="0" smtClean="0"/>
              <a:t>: conversando sobre gestão de bibliotecas jurídicas (15 de julho de 2020)</a:t>
            </a:r>
            <a:endParaRPr lang="pt-BR" sz="2000" dirty="0"/>
          </a:p>
          <a:p>
            <a:pPr marL="190500" indent="0" algn="l">
              <a:lnSpc>
                <a:spcPct val="100000"/>
              </a:lnSpc>
              <a:spcBef>
                <a:spcPts val="1800"/>
              </a:spcBef>
              <a:buSzPts val="3000"/>
            </a:pPr>
            <a:r>
              <a:rPr lang="pt-BR" sz="2400" dirty="0"/>
              <a:t/>
            </a:r>
            <a:br>
              <a:rPr lang="pt-BR" sz="2400" dirty="0"/>
            </a:br>
            <a:endParaRPr lang="pt-BR" sz="2400" i="1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637348" y="178340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None/>
            </a:pP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AÇÕES DA </a:t>
            </a: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2018/2020</a:t>
            </a:r>
            <a:endParaRPr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918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1148198" cy="1194126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344891" y="1616687"/>
            <a:ext cx="9539925" cy="401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47700" indent="-457200" algn="l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  <a:buFont typeface="Wingdings" panose="05000000000000000000" pitchFamily="2" charset="2"/>
              <a:buChar char="§"/>
            </a:pPr>
            <a:r>
              <a:rPr lang="pt-BR" sz="2600" b="1" dirty="0"/>
              <a:t>P</a:t>
            </a:r>
            <a:r>
              <a:rPr lang="pt-BR" sz="2600" b="1" dirty="0" smtClean="0"/>
              <a:t>alestras para </a:t>
            </a:r>
            <a:r>
              <a:rPr lang="pt-BR" sz="2600" b="1" dirty="0"/>
              <a:t>os membros do Grupo: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/>
              <a:t>Referências de documentos </a:t>
            </a:r>
            <a:r>
              <a:rPr lang="pt-BR" sz="2400" dirty="0" smtClean="0"/>
              <a:t>jurídicos </a:t>
            </a:r>
            <a:r>
              <a:rPr lang="pt-BR" sz="2400" dirty="0"/>
              <a:t>(</a:t>
            </a:r>
            <a:r>
              <a:rPr lang="pt-BR" sz="2400" dirty="0" err="1"/>
              <a:t>Edilenice</a:t>
            </a:r>
            <a:r>
              <a:rPr lang="pt-BR" sz="2400" dirty="0"/>
              <a:t> Passos e Alessandra M. da </a:t>
            </a:r>
            <a:r>
              <a:rPr lang="pt-BR" sz="2400" dirty="0" smtClean="0"/>
              <a:t>Silva – Senado Federal)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Modelo </a:t>
            </a:r>
            <a:r>
              <a:rPr lang="pt-BR" sz="2400" dirty="0"/>
              <a:t>de Requisitos para Sistemas Informatizados de Gestão </a:t>
            </a:r>
            <a:r>
              <a:rPr lang="pt-BR" sz="2400" dirty="0" smtClean="0"/>
              <a:t>da Informação </a:t>
            </a:r>
            <a:r>
              <a:rPr lang="pt-BR" sz="2400" dirty="0"/>
              <a:t>Jurídica – </a:t>
            </a:r>
            <a:r>
              <a:rPr lang="pt-BR" sz="2400" dirty="0" smtClean="0"/>
              <a:t>SILEX (José </a:t>
            </a:r>
            <a:r>
              <a:rPr lang="pt-BR" sz="2400" dirty="0"/>
              <a:t>Ronaldo </a:t>
            </a:r>
            <a:r>
              <a:rPr lang="pt-BR" sz="2400" dirty="0" smtClean="0"/>
              <a:t>Vieira – STJ)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Sistema </a:t>
            </a:r>
            <a:r>
              <a:rPr lang="pt-BR" sz="2400" dirty="0"/>
              <a:t>Integrado de Normas </a:t>
            </a:r>
            <a:r>
              <a:rPr lang="pt-BR" sz="2400" dirty="0" smtClean="0"/>
              <a:t>Jurídicas do </a:t>
            </a:r>
            <a:r>
              <a:rPr lang="pt-BR" sz="2400" dirty="0"/>
              <a:t>DF – </a:t>
            </a:r>
            <a:r>
              <a:rPr lang="pt-BR" sz="2400" dirty="0" smtClean="0"/>
              <a:t>SINJ-DF (Cristiany </a:t>
            </a:r>
            <a:r>
              <a:rPr lang="pt-BR" sz="2400" dirty="0"/>
              <a:t>Borges e Rodrigo Vilas </a:t>
            </a:r>
            <a:r>
              <a:rPr lang="pt-BR" sz="2400" dirty="0" smtClean="0"/>
              <a:t>Boas - PGDF)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/>
              <a:t>Vocabulário </a:t>
            </a:r>
            <a:r>
              <a:rPr lang="pt-BR" sz="2400" dirty="0"/>
              <a:t>de Controle Externo do </a:t>
            </a:r>
            <a:r>
              <a:rPr lang="pt-BR" sz="2400" dirty="0" smtClean="0"/>
              <a:t>TCU (Flávia Lacerda – TCU)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/>
              <a:t>Relato de participação em evento no Tribunal Constitucional de Angola (Luiza Gallo e Talita </a:t>
            </a:r>
            <a:r>
              <a:rPr lang="pt-BR" sz="2400" dirty="0" err="1"/>
              <a:t>Daemon</a:t>
            </a:r>
            <a:r>
              <a:rPr lang="pt-BR" sz="2400" dirty="0"/>
              <a:t> – STF</a:t>
            </a:r>
            <a:r>
              <a:rPr lang="pt-BR" sz="2400" dirty="0" smtClean="0"/>
              <a:t>)</a:t>
            </a:r>
            <a:endParaRPr lang="pt-BR" sz="24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pt-BR" sz="2400" dirty="0" smtClean="0"/>
          </a:p>
          <a:p>
            <a:r>
              <a:rPr lang="pt-BR" sz="2400" dirty="0"/>
              <a:t/>
            </a:r>
            <a:br>
              <a:rPr lang="pt-BR" sz="2400" dirty="0"/>
            </a:br>
            <a:endParaRPr lang="pt-BR" sz="2400" i="1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637348" y="178340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None/>
            </a:pP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AÇÕES DA </a:t>
            </a: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2018/2020</a:t>
            </a:r>
            <a:endParaRPr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14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1148198" cy="1194126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354317" y="1536569"/>
            <a:ext cx="9539925" cy="469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47700" indent="-457200" algn="l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  <a:buFont typeface="Wingdings" panose="05000000000000000000" pitchFamily="2" charset="2"/>
              <a:buChar char="§"/>
            </a:pPr>
            <a:r>
              <a:rPr lang="pt-BR" sz="2600" b="1" dirty="0"/>
              <a:t>P</a:t>
            </a:r>
            <a:r>
              <a:rPr lang="pt-BR" sz="2600" b="1" dirty="0" smtClean="0"/>
              <a:t>alestras para </a:t>
            </a:r>
            <a:r>
              <a:rPr lang="pt-BR" sz="2600" b="1" dirty="0"/>
              <a:t>os membros do Grupo: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Tesauro </a:t>
            </a:r>
            <a:r>
              <a:rPr lang="pt-BR" sz="2400" dirty="0"/>
              <a:t>da Justiça Militar da União (</a:t>
            </a:r>
            <a:r>
              <a:rPr lang="pt-BR" sz="2400" dirty="0" err="1"/>
              <a:t>Wilza</a:t>
            </a:r>
            <a:r>
              <a:rPr lang="pt-BR" sz="2400" dirty="0"/>
              <a:t> Rosa Lima - STM)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/>
              <a:t>Gestão da Legislação do Setor </a:t>
            </a:r>
            <a:r>
              <a:rPr lang="pt-BR" sz="2400" dirty="0"/>
              <a:t>Elétrico (Martin </a:t>
            </a:r>
            <a:r>
              <a:rPr lang="pt-BR" sz="2400" dirty="0" err="1"/>
              <a:t>Cadillo</a:t>
            </a:r>
            <a:r>
              <a:rPr lang="pt-BR" sz="2400" dirty="0"/>
              <a:t> – ANEEL)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/>
              <a:t>A</a:t>
            </a:r>
            <a:r>
              <a:rPr lang="pt-BR" sz="2400" dirty="0" smtClean="0"/>
              <a:t>ções </a:t>
            </a:r>
            <a:r>
              <a:rPr lang="pt-BR" sz="2400" dirty="0"/>
              <a:t>de integração legislativa da Câmara dos Deputados e do Senado </a:t>
            </a:r>
            <a:r>
              <a:rPr lang="pt-BR" sz="2400" dirty="0"/>
              <a:t>Federal (Thiago </a:t>
            </a:r>
            <a:r>
              <a:rPr lang="pt-BR" sz="2400" dirty="0" err="1"/>
              <a:t>Eirão</a:t>
            </a:r>
            <a:r>
              <a:rPr lang="pt-BR" sz="2400" dirty="0"/>
              <a:t> – Câmara dos Deputados)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/>
              <a:t>Busca de textos por similaridades usando </a:t>
            </a:r>
            <a:r>
              <a:rPr lang="pt-BR" sz="2400" dirty="0" err="1"/>
              <a:t>Deep</a:t>
            </a:r>
            <a:r>
              <a:rPr lang="pt-BR" sz="2400" dirty="0"/>
              <a:t> </a:t>
            </a:r>
            <a:r>
              <a:rPr lang="pt-BR" sz="2400" dirty="0" smtClean="0"/>
              <a:t>Learning (Thiago </a:t>
            </a:r>
            <a:r>
              <a:rPr lang="pt-BR" sz="2400" dirty="0"/>
              <a:t>Dantas </a:t>
            </a:r>
            <a:r>
              <a:rPr lang="pt-BR" sz="2400" dirty="0" smtClean="0"/>
              <a:t>de Moraes </a:t>
            </a:r>
            <a:r>
              <a:rPr lang="pt-BR" sz="2400" dirty="0"/>
              <a:t>Almeida </a:t>
            </a:r>
            <a:r>
              <a:rPr lang="pt-BR" sz="2400" dirty="0" smtClean="0"/>
              <a:t>– UnB</a:t>
            </a:r>
          </a:p>
          <a:p>
            <a:pPr marL="1104900" lvl="1" indent="-4572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400" dirty="0" smtClean="0"/>
              <a:t>Elementos de </a:t>
            </a:r>
            <a:r>
              <a:rPr lang="pt-BR" sz="2400" dirty="0" err="1" smtClean="0"/>
              <a:t>metadados</a:t>
            </a:r>
            <a:r>
              <a:rPr lang="pt-BR" sz="2400" dirty="0" smtClean="0"/>
              <a:t> para descrição de jurisprudência (Talita </a:t>
            </a:r>
            <a:r>
              <a:rPr lang="pt-BR" sz="2400" dirty="0" err="1" smtClean="0"/>
              <a:t>Daemon</a:t>
            </a:r>
            <a:r>
              <a:rPr lang="pt-BR" sz="2400" dirty="0" smtClean="0"/>
              <a:t> – STF)</a:t>
            </a:r>
            <a:endParaRPr lang="pt-BR" sz="24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pt-BR" sz="2400" dirty="0" smtClean="0"/>
          </a:p>
          <a:p>
            <a:r>
              <a:rPr lang="pt-BR" sz="2400" dirty="0"/>
              <a:t/>
            </a:r>
            <a:br>
              <a:rPr lang="pt-BR" sz="2400" dirty="0"/>
            </a:br>
            <a:endParaRPr lang="pt-BR" sz="2400" i="1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637348" y="178340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None/>
            </a:pP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AÇÕES DA </a:t>
            </a: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2018/2020</a:t>
            </a:r>
            <a:endParaRPr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157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1148198" cy="1194126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354317" y="1536569"/>
            <a:ext cx="9539925" cy="469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47700" indent="-457200" algn="l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  <a:buFont typeface="Wingdings" panose="05000000000000000000" pitchFamily="2" charset="2"/>
              <a:buChar char="§"/>
              <a:tabLst>
                <a:tab pos="536575" algn="l"/>
                <a:tab pos="631825" algn="l"/>
              </a:tabLst>
            </a:pPr>
            <a:r>
              <a:rPr lang="pt-BR" sz="2600" b="1" dirty="0" smtClean="0"/>
              <a:t>Pesquisa para identificar </a:t>
            </a:r>
            <a:r>
              <a:rPr lang="pt-BR" sz="2600" b="1" dirty="0"/>
              <a:t>o perfil, formação e cenários para os bibliotecários jurídicos do Distrito </a:t>
            </a:r>
            <a:r>
              <a:rPr lang="pt-BR" sz="2600" b="1" dirty="0" smtClean="0"/>
              <a:t>Federal</a:t>
            </a:r>
            <a:r>
              <a:rPr lang="pt-BR" sz="2600" b="1" dirty="0"/>
              <a:t> </a:t>
            </a:r>
            <a:r>
              <a:rPr lang="pt-BR" sz="2600" b="1" dirty="0" smtClean="0"/>
              <a:t>(2019)</a:t>
            </a:r>
          </a:p>
          <a:p>
            <a:pPr marL="1104900" lvl="1" indent="-457200" algn="l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600" dirty="0"/>
              <a:t>Autores: Tereza Walter (coord.), Thiago </a:t>
            </a:r>
            <a:r>
              <a:rPr lang="pt-BR" sz="2600" dirty="0" err="1"/>
              <a:t>Eirão</a:t>
            </a:r>
            <a:r>
              <a:rPr lang="pt-BR" sz="2600" dirty="0"/>
              <a:t> e </a:t>
            </a:r>
            <a:r>
              <a:rPr lang="pt-BR" sz="2600" dirty="0" err="1"/>
              <a:t>Lityz</a:t>
            </a:r>
            <a:r>
              <a:rPr lang="pt-BR" sz="2600" dirty="0"/>
              <a:t> Ravel</a:t>
            </a:r>
          </a:p>
          <a:p>
            <a:pPr marL="1104900" lvl="1" indent="-457200" algn="l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  <a:buFont typeface="Arial" panose="020B0604020202020204" pitchFamily="34" charset="0"/>
              <a:buChar char="•"/>
            </a:pPr>
            <a:r>
              <a:rPr lang="pt-BR" sz="2600" dirty="0"/>
              <a:t>Publicação: </a:t>
            </a:r>
            <a:r>
              <a:rPr lang="pt-BR" sz="2600" dirty="0" err="1"/>
              <a:t>Cajur</a:t>
            </a:r>
            <a:r>
              <a:rPr lang="pt-BR" sz="2600" dirty="0"/>
              <a:t> , v. 6, n. 2 (2019)</a:t>
            </a:r>
          </a:p>
          <a:p>
            <a:pPr marL="647700" indent="-457200" algn="l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  <a:buFont typeface="Wingdings" panose="05000000000000000000" pitchFamily="2" charset="2"/>
              <a:buChar char="§"/>
              <a:tabLst>
                <a:tab pos="536575" algn="l"/>
                <a:tab pos="631825" algn="l"/>
              </a:tabLst>
            </a:pPr>
            <a:r>
              <a:rPr lang="pt-BR" sz="2600" b="1" dirty="0" smtClean="0"/>
              <a:t>Catálogo </a:t>
            </a:r>
            <a:r>
              <a:rPr lang="pt-BR" sz="2600" b="1" dirty="0"/>
              <a:t>de bibliotecas jurídicas do DF </a:t>
            </a:r>
            <a:r>
              <a:rPr lang="pt-BR" sz="2600" dirty="0"/>
              <a:t>(site do GIDJ-DF)</a:t>
            </a:r>
            <a:br>
              <a:rPr lang="pt-BR" sz="2600" dirty="0"/>
            </a:br>
            <a:endParaRPr lang="pt-BR" sz="2600" i="1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637348" y="178340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None/>
            </a:pP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AÇÕES DA </a:t>
            </a: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2018/2020</a:t>
            </a:r>
            <a:endParaRPr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085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1148198" cy="1194126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354317" y="1536569"/>
            <a:ext cx="9539925" cy="469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lvl="1" indent="-342900" algn="l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  <a:buFont typeface="Wingdings" panose="05000000000000000000" pitchFamily="2" charset="2"/>
              <a:buChar char="§"/>
            </a:pPr>
            <a:r>
              <a:rPr lang="pt-BR" sz="2600" b="1" dirty="0" smtClean="0"/>
              <a:t>Criação da Galeria Virtual dos Profissionais de Destaque da Biblioteconomia Jurídica do DF </a:t>
            </a:r>
            <a:r>
              <a:rPr lang="pt-BR" sz="2600" dirty="0" smtClean="0"/>
              <a:t>(site do GIDJ-DF) – Portaria n. 11 de 28 de setembro de 2020</a:t>
            </a:r>
          </a:p>
          <a:p>
            <a:pPr marL="342900" lvl="1" indent="-342900" algn="l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  <a:buFont typeface="Wingdings" panose="05000000000000000000" pitchFamily="2" charset="2"/>
              <a:buChar char="§"/>
            </a:pPr>
            <a:r>
              <a:rPr lang="pt-BR" sz="2600" b="1" dirty="0" smtClean="0"/>
              <a:t>Implantação do Repositório de Documentação e Informação Jurídicas</a:t>
            </a:r>
            <a:r>
              <a:rPr lang="pt-BR" sz="2600" dirty="0" smtClean="0"/>
              <a:t> – andamento (</a:t>
            </a:r>
            <a:r>
              <a:rPr lang="pt-BR" sz="2600" dirty="0" err="1" smtClean="0"/>
              <a:t>Edilenice</a:t>
            </a:r>
            <a:r>
              <a:rPr lang="pt-BR" sz="2600" dirty="0" smtClean="0"/>
              <a:t> Passos – Coordenadora, em parceira com Leonardo Oliveira – UnB, apoio Marcos Sigismundo - </a:t>
            </a:r>
            <a:r>
              <a:rPr lang="pt-BR" sz="2600" dirty="0" err="1" smtClean="0"/>
              <a:t>Ibict</a:t>
            </a:r>
            <a:r>
              <a:rPr lang="pt-BR" sz="2600" dirty="0" smtClean="0"/>
              <a:t>)</a:t>
            </a:r>
            <a:r>
              <a:rPr lang="pt-BR" sz="2600" dirty="0"/>
              <a:t/>
            </a:r>
            <a:br>
              <a:rPr lang="pt-BR" sz="2600" dirty="0"/>
            </a:br>
            <a:endParaRPr lang="pt-BR" sz="2600" i="1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637348" y="178340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alibri"/>
              <a:buNone/>
            </a:pP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AÇÕES DA </a:t>
            </a:r>
            <a:r>
              <a:rPr lang="pt-BR" sz="4000" b="1" dirty="0" smtClean="0">
                <a:solidFill>
                  <a:schemeClr val="accent5">
                    <a:lumMod val="75000"/>
                  </a:schemeClr>
                </a:solidFill>
              </a:rPr>
              <a:t>2018/2020</a:t>
            </a:r>
            <a:endParaRPr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10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960396" cy="998812"/>
          </a:xfrm>
          <a:prstGeom prst="rect">
            <a:avLst/>
          </a:prstGeom>
        </p:spPr>
      </p:pic>
      <p:sp>
        <p:nvSpPr>
          <p:cNvPr id="7" name="Google Shape;99;p2"/>
          <p:cNvSpPr txBox="1">
            <a:spLocks/>
          </p:cNvSpPr>
          <p:nvPr/>
        </p:nvSpPr>
        <p:spPr>
          <a:xfrm>
            <a:off x="1354317" y="1536569"/>
            <a:ext cx="9539925" cy="469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1" indent="0" defTabSz="427038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</a:pPr>
            <a:r>
              <a:rPr lang="pt-BR" sz="2600" dirty="0" smtClean="0"/>
              <a:t>À ABDF</a:t>
            </a:r>
          </a:p>
          <a:p>
            <a:pPr marL="0" lvl="1" indent="0" defTabSz="427038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</a:pPr>
            <a:r>
              <a:rPr lang="pt-BR" sz="2600" dirty="0" smtClean="0"/>
              <a:t>A todos os membros do GIDJ-DF</a:t>
            </a:r>
          </a:p>
          <a:p>
            <a:pPr marL="0" lvl="1" indent="0" defTabSz="427038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</a:pPr>
            <a:r>
              <a:rPr lang="pt-BR" sz="2600" dirty="0" smtClean="0"/>
              <a:t>A todos os membros dos Grupos de Trabalho do GIDJ-DF</a:t>
            </a:r>
          </a:p>
          <a:p>
            <a:pPr marL="0" lvl="1" indent="0" defTabSz="427038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</a:pPr>
            <a:r>
              <a:rPr lang="pt-BR" sz="2600" dirty="0" smtClean="0"/>
              <a:t>Aos bibliotecários e diretores das bibliotecas jurídicas do DF</a:t>
            </a:r>
          </a:p>
          <a:p>
            <a:pPr marL="0" lvl="1" indent="0" defTabSz="427038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</a:pPr>
            <a:r>
              <a:rPr lang="pt-BR" sz="2600" dirty="0" smtClean="0"/>
              <a:t>Aos diretores e demais membros dos jurídicos do Brasil</a:t>
            </a:r>
          </a:p>
          <a:p>
            <a:pPr marL="0" lvl="1" indent="0" defTabSz="427038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</a:pPr>
            <a:r>
              <a:rPr lang="pt-BR" sz="2600" dirty="0" smtClean="0"/>
              <a:t>A todos os bibliotecários jurídicos que desempenham com dedicação e profissionalismo </a:t>
            </a:r>
          </a:p>
          <a:p>
            <a:pPr marL="457200" lvl="1" indent="-457200" algn="l" defTabSz="427038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  <a:buFont typeface="Arial" panose="020B0604020202020204" pitchFamily="34" charset="0"/>
              <a:buChar char="•"/>
            </a:pPr>
            <a:endParaRPr lang="pt-BR" sz="2600" dirty="0" smtClean="0"/>
          </a:p>
          <a:p>
            <a:pPr marL="0" lvl="1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</a:pPr>
            <a:endParaRPr lang="pt-BR" sz="2600" dirty="0" smtClean="0"/>
          </a:p>
          <a:p>
            <a:pPr marL="0" lvl="1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SzPts val="3000"/>
            </a:pPr>
            <a:r>
              <a:rPr lang="pt-BR" sz="2600" dirty="0"/>
              <a:t/>
            </a:r>
            <a:br>
              <a:rPr lang="pt-BR" sz="2600" dirty="0"/>
            </a:br>
            <a:endParaRPr lang="pt-BR" sz="2600" i="1" dirty="0">
              <a:solidFill>
                <a:schemeClr val="tx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741043" y="428276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>
              <a:buClr>
                <a:srgbClr val="FFC000"/>
              </a:buClr>
              <a:buSzPts val="4800"/>
            </a:pPr>
            <a:r>
              <a:rPr lang="pt-BR" sz="3000" b="1" dirty="0" smtClean="0">
                <a:solidFill>
                  <a:schemeClr val="accent5">
                    <a:lumMod val="75000"/>
                  </a:schemeClr>
                </a:solidFill>
              </a:rPr>
              <a:t>OS MEMBROS DA GESTÃO 2018/2020 DO GIDJ-DF AGRADECEM</a:t>
            </a:r>
            <a:endParaRPr sz="3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122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2267281" y="4886114"/>
            <a:ext cx="6400800" cy="134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 dirty="0">
                <a:solidFill>
                  <a:schemeClr val="lt1"/>
                </a:solidFill>
              </a:rPr>
              <a:t>Brasília, </a:t>
            </a:r>
            <a:r>
              <a:rPr lang="pt-BR" sz="3000" dirty="0" smtClean="0">
                <a:solidFill>
                  <a:schemeClr val="lt1"/>
                </a:solidFill>
              </a:rPr>
              <a:t>18/12/2019</a:t>
            </a:r>
            <a:endParaRPr sz="3000" dirty="0">
              <a:solidFill>
                <a:schemeClr val="lt1"/>
              </a:solidFill>
            </a:endParaRPr>
          </a:p>
        </p:txBody>
      </p:sp>
      <p:sp>
        <p:nvSpPr>
          <p:cNvPr id="8" name="Google Shape;100;p2"/>
          <p:cNvSpPr txBox="1">
            <a:spLocks noGrp="1"/>
          </p:cNvSpPr>
          <p:nvPr>
            <p:ph type="ctrTitle"/>
          </p:nvPr>
        </p:nvSpPr>
        <p:spPr>
          <a:xfrm>
            <a:off x="1324973" y="-32439"/>
            <a:ext cx="9439656" cy="97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>
              <a:buClr>
                <a:srgbClr val="FFC000"/>
              </a:buClr>
              <a:buSzPts val="4800"/>
            </a:pPr>
            <a:r>
              <a:rPr lang="pt-BR" sz="3200" b="1" dirty="0" smtClean="0">
                <a:solidFill>
                  <a:schemeClr val="accent5">
                    <a:lumMod val="75000"/>
                  </a:schemeClr>
                </a:solidFill>
              </a:rPr>
              <a:t>POSSE </a:t>
            </a:r>
            <a:r>
              <a:rPr lang="pt-BR" sz="3200" b="1" dirty="0" smtClean="0">
                <a:solidFill>
                  <a:schemeClr val="accent5">
                    <a:lumMod val="75000"/>
                  </a:schemeClr>
                </a:solidFill>
              </a:rPr>
              <a:t>DOS </a:t>
            </a:r>
            <a:r>
              <a:rPr lang="pt-BR" sz="3200" b="1" dirty="0" smtClean="0">
                <a:solidFill>
                  <a:schemeClr val="accent5">
                    <a:lumMod val="75000"/>
                  </a:schemeClr>
                </a:solidFill>
              </a:rPr>
              <a:t>MEMBROS DA GESTÃO 2021/2023</a:t>
            </a:r>
            <a:endParaRPr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2"/>
          <a:stretch/>
        </p:blipFill>
        <p:spPr>
          <a:xfrm>
            <a:off x="1644704" y="1177858"/>
            <a:ext cx="8800195" cy="5568326"/>
          </a:xfrm>
          <a:prstGeom prst="rect">
            <a:avLst/>
          </a:prstGeom>
        </p:spPr>
      </p:pic>
      <p:pic>
        <p:nvPicPr>
          <p:cNvPr id="9" name="Google Shape;89;p1"/>
          <p:cNvPicPr preferRelativeResize="0"/>
          <p:nvPr/>
        </p:nvPicPr>
        <p:blipFill rotWithShape="1">
          <a:blip r:embed="rId4">
            <a:alphaModFix/>
          </a:blip>
          <a:srcRect r="41050" b="9828"/>
          <a:stretch/>
        </p:blipFill>
        <p:spPr>
          <a:xfrm>
            <a:off x="0" y="0"/>
            <a:ext cx="301752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C000"/>
            </a:solidFill>
          </a:ln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1" y="66417"/>
            <a:ext cx="742855" cy="77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51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769</Words>
  <Application>Microsoft Office PowerPoint</Application>
  <PresentationFormat>Widescreen</PresentationFormat>
  <Paragraphs>100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      REUNIÃO EXTRAORDINÁRIA  Balanço da Gestão 2018/2020 Posse dos eleitos para a Gestão 2021/2023  30 de janeiro de 2021 Google Meet</vt:lpstr>
      <vt:lpstr>BALANÇO DA GESTÃO 2018/2020</vt:lpstr>
      <vt:lpstr>BALANÇO DA GESTÃO 2018/2020</vt:lpstr>
      <vt:lpstr>AÇÕES DA 2018/2020</vt:lpstr>
      <vt:lpstr>AÇÕES DA 2018/2020</vt:lpstr>
      <vt:lpstr>AÇÕES DA 2018/2020</vt:lpstr>
      <vt:lpstr>AÇÕES DA 2018/2020</vt:lpstr>
      <vt:lpstr>AÇÕES DA 2018/2020</vt:lpstr>
      <vt:lpstr>AÇÕES DA 2018/2020</vt:lpstr>
      <vt:lpstr>AÇÕES DA 2018/2020</vt:lpstr>
      <vt:lpstr>OS MEMBROS DA GESTÃO 2018/2020 DO GIDJ-DF AGRADECEM</vt:lpstr>
      <vt:lpstr>POSSE DOS MEMBROS DA GESTÃO 2021/2023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de Informação e Documentação Jurídicas do Distrito Federal – GIDJ-DF  10ª Reunião Ordinária</dc:title>
  <dc:creator>José Ronaldo Vieira</dc:creator>
  <cp:lastModifiedBy>José Ronaldo Vieira</cp:lastModifiedBy>
  <cp:revision>21</cp:revision>
  <dcterms:created xsi:type="dcterms:W3CDTF">2018-10-29T13:30:33Z</dcterms:created>
  <dcterms:modified xsi:type="dcterms:W3CDTF">2021-01-30T15:08:25Z</dcterms:modified>
</cp:coreProperties>
</file>